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5" r:id="rId2"/>
    <p:sldId id="412" r:id="rId3"/>
    <p:sldId id="402" r:id="rId4"/>
    <p:sldId id="414" r:id="rId5"/>
    <p:sldId id="413" r:id="rId6"/>
    <p:sldId id="415" r:id="rId7"/>
    <p:sldId id="432" r:id="rId8"/>
    <p:sldId id="427" r:id="rId9"/>
    <p:sldId id="422" r:id="rId10"/>
    <p:sldId id="431" r:id="rId11"/>
    <p:sldId id="423" r:id="rId12"/>
    <p:sldId id="426" r:id="rId13"/>
    <p:sldId id="437" r:id="rId14"/>
    <p:sldId id="436" r:id="rId15"/>
    <p:sldId id="434" r:id="rId16"/>
    <p:sldId id="445" r:id="rId17"/>
    <p:sldId id="428" r:id="rId18"/>
    <p:sldId id="442" r:id="rId19"/>
    <p:sldId id="443" r:id="rId20"/>
    <p:sldId id="440" r:id="rId21"/>
    <p:sldId id="446" r:id="rId22"/>
    <p:sldId id="393" r:id="rId23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9695" autoAdjust="0"/>
  </p:normalViewPr>
  <p:slideViewPr>
    <p:cSldViewPr snapToGrid="0">
      <p:cViewPr varScale="1">
        <p:scale>
          <a:sx n="87" d="100"/>
          <a:sy n="87" d="100"/>
        </p:scale>
        <p:origin x="-4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=""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19.11.2020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=""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=""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=""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=""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=""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=""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=""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11/19/2020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Lecture 6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io.no/imb/forskning/publikasjoner/boker/2007/epidemiolgiske-kliniske-forskningsmetoder.html" TargetMode="External"/><Relationship Id="rId2" Type="http://schemas.openxmlformats.org/officeDocument/2006/relationships/hyperlink" Target="https://www.ssc.wisc.edu/~hemken/Stataworkshops/stdBeta/docs/Getting%20Standardized%20Coefficients%20Righ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– Part 2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November 19, 2020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Height and shoe size,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17" y="1825625"/>
            <a:ext cx="5033565" cy="3660775"/>
          </a:xfrm>
          <a:ln>
            <a:solidFill>
              <a:schemeClr val="accent1"/>
            </a:solidFill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7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Height and shoe size,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90" y="2112747"/>
            <a:ext cx="6049220" cy="3086531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4132800" y="3733200"/>
            <a:ext cx="936000" cy="13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7200000" y="3733200"/>
            <a:ext cx="1908000" cy="13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4276800" y="4158000"/>
            <a:ext cx="79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4276800" y="4680000"/>
            <a:ext cx="79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7380000" y="4158000"/>
            <a:ext cx="1728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7380000" y="4680000"/>
            <a:ext cx="1728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4276800" y="4860000"/>
            <a:ext cx="79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7380000" y="4860000"/>
            <a:ext cx="1728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6552000" y="3733200"/>
            <a:ext cx="648000" cy="13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6696000" y="4158000"/>
            <a:ext cx="504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6696000" y="4680000"/>
            <a:ext cx="504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ktangel 19"/>
          <p:cNvSpPr/>
          <p:nvPr/>
        </p:nvSpPr>
        <p:spPr>
          <a:xfrm>
            <a:off x="6696000" y="4860000"/>
            <a:ext cx="504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Sylinder 21"/>
              <p:cNvSpPr txBox="1"/>
              <p:nvPr/>
            </p:nvSpPr>
            <p:spPr>
              <a:xfrm>
                <a:off x="4492800" y="540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nb-NO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b="0" dirty="0" smtClean="0"/>
              </a:p>
            </p:txBody>
          </p:sp>
        </mc:Choice>
        <mc:Fallback xmlns="">
          <p:sp>
            <p:nvSpPr>
              <p:cNvPr id="22" name="TekstSylinder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00" y="5400000"/>
                <a:ext cx="360000" cy="360000"/>
              </a:xfrm>
              <a:prstGeom prst="rect">
                <a:avLst/>
              </a:prstGeom>
              <a:blipFill rotWithShape="1">
                <a:blip r:embed="rId3"/>
                <a:stretch>
                  <a:fillRect r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Rett pil 23"/>
          <p:cNvCxnSpPr>
            <a:stCxn id="22" idx="0"/>
            <a:endCxn id="10" idx="2"/>
          </p:cNvCxnSpPr>
          <p:nvPr/>
        </p:nvCxnSpPr>
        <p:spPr>
          <a:xfrm flipV="1">
            <a:off x="4672800" y="4338000"/>
            <a:ext cx="0" cy="10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Sylinder 26"/>
              <p:cNvSpPr txBox="1"/>
              <p:nvPr/>
            </p:nvSpPr>
            <p:spPr>
              <a:xfrm>
                <a:off x="4492800" y="540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nb-NO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b="0" dirty="0" smtClean="0"/>
              </a:p>
            </p:txBody>
          </p:sp>
        </mc:Choice>
        <mc:Fallback xmlns="">
          <p:sp>
            <p:nvSpPr>
              <p:cNvPr id="27" name="TekstSylinde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00" y="5400000"/>
                <a:ext cx="360000" cy="360000"/>
              </a:xfrm>
              <a:prstGeom prst="rect">
                <a:avLst/>
              </a:prstGeom>
              <a:blipFill rotWithShape="1">
                <a:blip r:embed="rId4"/>
                <a:stretch>
                  <a:fillRect r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Rett pil 27"/>
          <p:cNvCxnSpPr>
            <a:stCxn id="27" idx="0"/>
            <a:endCxn id="11" idx="2"/>
          </p:cNvCxnSpPr>
          <p:nvPr/>
        </p:nvCxnSpPr>
        <p:spPr>
          <a:xfrm flipV="1">
            <a:off x="4672800" y="4860000"/>
            <a:ext cx="0" cy="54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Sylinder 33"/>
              <p:cNvSpPr txBox="1"/>
              <p:nvPr/>
            </p:nvSpPr>
            <p:spPr>
              <a:xfrm>
                <a:off x="4492800" y="540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acc>
                    </m:oMath>
                  </m:oMathPara>
                </a14:m>
                <a:endParaRPr lang="en-US" sz="1200" b="0" dirty="0" smtClean="0"/>
              </a:p>
            </p:txBody>
          </p:sp>
        </mc:Choice>
        <mc:Fallback xmlns="">
          <p:sp>
            <p:nvSpPr>
              <p:cNvPr id="34" name="TekstSylinder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00" y="5400000"/>
                <a:ext cx="360000" cy="360000"/>
              </a:xfrm>
              <a:prstGeom prst="rect">
                <a:avLst/>
              </a:prstGeom>
              <a:blipFill rotWithShape="1">
                <a:blip r:embed="rId5"/>
                <a:stretch>
                  <a:fillRect r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Rett pil 34"/>
          <p:cNvCxnSpPr>
            <a:stCxn id="34" idx="0"/>
            <a:endCxn id="14" idx="2"/>
          </p:cNvCxnSpPr>
          <p:nvPr/>
        </p:nvCxnSpPr>
        <p:spPr>
          <a:xfrm flipV="1">
            <a:off x="4672800" y="5040000"/>
            <a:ext cx="0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5904000" y="2962800"/>
            <a:ext cx="900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ktangel 25"/>
          <p:cNvSpPr/>
          <p:nvPr/>
        </p:nvSpPr>
        <p:spPr>
          <a:xfrm>
            <a:off x="8532000" y="3294000"/>
            <a:ext cx="57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ktangel 28"/>
          <p:cNvSpPr/>
          <p:nvPr/>
        </p:nvSpPr>
        <p:spPr>
          <a:xfrm>
            <a:off x="8532000" y="2952000"/>
            <a:ext cx="57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/>
      <p:bldP spid="27" grpId="0"/>
      <p:bldP spid="34" grpId="0"/>
      <p:bldP spid="25" grpId="0" animBg="1"/>
      <p:bldP spid="2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Height and shoe size,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90" y="2112747"/>
            <a:ext cx="6049220" cy="3086531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4276800" y="4158000"/>
            <a:ext cx="79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8316000" y="4158000"/>
            <a:ext cx="79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/>
              <p:cNvSpPr txBox="1"/>
              <p:nvPr/>
            </p:nvSpPr>
            <p:spPr>
              <a:xfrm>
                <a:off x="9539999" y="3978000"/>
                <a:ext cx="1080000" cy="54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nb-NO" sz="12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nb-NO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nb-NO" sz="12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b="0" dirty="0" smtClean="0"/>
              </a:p>
            </p:txBody>
          </p:sp>
        </mc:Choice>
        <mc:Fallback xmlns="">
          <p:sp>
            <p:nvSpPr>
              <p:cNvPr id="12" name="TekstSylinde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999" y="3978000"/>
                <a:ext cx="1080000" cy="54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Rett pil 12"/>
          <p:cNvCxnSpPr>
            <a:stCxn id="12" idx="1"/>
            <a:endCxn id="11" idx="3"/>
          </p:cNvCxnSpPr>
          <p:nvPr/>
        </p:nvCxnSpPr>
        <p:spPr>
          <a:xfrm flipH="1">
            <a:off x="9108000" y="4248000"/>
            <a:ext cx="43199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4276800" y="4680000"/>
            <a:ext cx="79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8316000" y="4680000"/>
            <a:ext cx="79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Sylinder 15"/>
              <p:cNvSpPr txBox="1"/>
              <p:nvPr/>
            </p:nvSpPr>
            <p:spPr>
              <a:xfrm>
                <a:off x="9540000" y="4499999"/>
                <a:ext cx="1080000" cy="54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nb-NO" sz="12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nb-NO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nb-NO" sz="12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b="0" dirty="0" smtClean="0"/>
              </a:p>
            </p:txBody>
          </p:sp>
        </mc:Choice>
        <mc:Fallback xmlns="">
          <p:sp>
            <p:nvSpPr>
              <p:cNvPr id="16" name="TekstSylinder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000" y="4499999"/>
                <a:ext cx="1080000" cy="54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Rett pil 16"/>
          <p:cNvCxnSpPr>
            <a:stCxn id="16" idx="1"/>
            <a:endCxn id="15" idx="3"/>
          </p:cNvCxnSpPr>
          <p:nvPr/>
        </p:nvCxnSpPr>
        <p:spPr>
          <a:xfrm flipH="1">
            <a:off x="9108000" y="4769999"/>
            <a:ext cx="4320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/>
          <p:cNvSpPr/>
          <p:nvPr/>
        </p:nvSpPr>
        <p:spPr>
          <a:xfrm>
            <a:off x="6408000" y="2106000"/>
            <a:ext cx="39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4132800" y="3733200"/>
            <a:ext cx="936000" cy="13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ktangel 19"/>
          <p:cNvSpPr/>
          <p:nvPr/>
        </p:nvSpPr>
        <p:spPr>
          <a:xfrm>
            <a:off x="8172000" y="3733200"/>
            <a:ext cx="936000" cy="13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 animBg="1"/>
      <p:bldP spid="15" grpId="0" animBg="1"/>
      <p:bldP spid="16" grpId="0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Residuals: deviations between the observed and fitted values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𝑌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Should be approximately normally distributed</a:t>
                </a:r>
              </a:p>
              <a:p>
                <a:pPr lvl="1"/>
                <a:r>
                  <a:rPr lang="en-US" dirty="0" smtClean="0"/>
                  <a:t>Standardized residuals obtained by dividing by the standard deviation</a:t>
                </a:r>
              </a:p>
              <a:p>
                <a:r>
                  <a:rPr lang="en-US" dirty="0" smtClean="0"/>
                  <a:t>Documentation on </a:t>
                </a:r>
                <a:r>
                  <a:rPr lang="en-US" dirty="0" err="1" smtClean="0"/>
                  <a:t>postestimation</a:t>
                </a:r>
                <a:r>
                  <a:rPr lang="en-US" dirty="0" smtClean="0"/>
                  <a:t> tools for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regress</a:t>
                </a:r>
                <a:r>
                  <a:rPr lang="en-US" dirty="0" smtClean="0"/>
                  <a:t> in Stata</a:t>
                </a:r>
              </a:p>
              <a:p>
                <a:pPr lvl="1"/>
                <a:r>
                  <a:rPr lang="en-US" dirty="0" smtClean="0"/>
                  <a:t>Command: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help regress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postestimation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/>
                  <a:t>Documentation on </a:t>
                </a:r>
                <a:r>
                  <a:rPr lang="en-US" dirty="0" err="1" smtClean="0"/>
                  <a:t>postestimation</a:t>
                </a:r>
                <a:r>
                  <a:rPr lang="en-US" dirty="0" smtClean="0"/>
                  <a:t> plots for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regress</a:t>
                </a:r>
                <a:r>
                  <a:rPr lang="en-US" dirty="0" smtClean="0"/>
                  <a:t> in Stata</a:t>
                </a:r>
              </a:p>
              <a:p>
                <a:pPr lvl="1"/>
                <a:r>
                  <a:rPr lang="en-US" dirty="0" smtClean="0"/>
                  <a:t>Command: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help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regress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postestimation</a:t>
                </a:r>
                <a:r>
                  <a:rPr lang="en-US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plots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analysis,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9" y="1825625"/>
            <a:ext cx="5491162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6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Height and shoe size,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19" y="1825625"/>
            <a:ext cx="5029762" cy="3660775"/>
          </a:xfrm>
          <a:ln>
            <a:solidFill>
              <a:schemeClr val="accent1"/>
            </a:solidFill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8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Height and shoe size,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19" y="1825625"/>
            <a:ext cx="5029762" cy="3660775"/>
          </a:xfrm>
          <a:ln>
            <a:solidFill>
              <a:schemeClr val="accent1"/>
            </a:solidFill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3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Assumptions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Linear relationship between the response and the predictors</a:t>
                </a:r>
              </a:p>
              <a:p>
                <a:r>
                  <a:rPr lang="en-US" dirty="0" smtClean="0"/>
                  <a:t>Homogeneous variance </a:t>
                </a:r>
                <a:r>
                  <a:rPr lang="en-US" dirty="0"/>
                  <a:t>of </a:t>
                </a:r>
                <a:r>
                  <a:rPr lang="en-US" dirty="0" smtClean="0"/>
                  <a:t>residuals (i.e., homoscedasticity)</a:t>
                </a:r>
              </a:p>
              <a:p>
                <a:r>
                  <a:rPr lang="en-US" dirty="0" smtClean="0"/>
                  <a:t>Residuals approximately normally distributed</a:t>
                </a:r>
              </a:p>
              <a:p>
                <a:pPr lvl="1"/>
                <a:r>
                  <a:rPr lang="en-US" dirty="0" smtClean="0"/>
                  <a:t>Absence of extreme deviations from the model</a:t>
                </a:r>
              </a:p>
              <a:p>
                <a:r>
                  <a:rPr lang="en-US" dirty="0"/>
                  <a:t>Independent sets of observations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𝑖</m:t>
                            </m:r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𝑖</m:t>
                            </m:r>
                            <m:r>
                              <a:rPr lang="nb-NO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𝑖𝑝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𝑖</m:t>
                    </m:r>
                    <m:r>
                      <a:rPr lang="nb-NO" i="1">
                        <a:latin typeface="Cambria Math"/>
                      </a:rPr>
                      <m:t>=1,…,</m:t>
                    </m:r>
                    <m:r>
                      <a:rPr lang="nb-NO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: number of individuals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: number of independent </a:t>
                </a:r>
                <a:r>
                  <a:rPr lang="en-US" dirty="0" smtClean="0"/>
                  <a:t>variables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2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Systolic blood pressure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19" y="1825625"/>
            <a:ext cx="5029762" cy="3660775"/>
          </a:xfrm>
          <a:ln>
            <a:solidFill>
              <a:schemeClr val="accent1"/>
            </a:solidFill>
          </a:ln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19" y="1825625"/>
            <a:ext cx="5029762" cy="3660775"/>
          </a:xfrm>
          <a:ln>
            <a:solidFill>
              <a:schemeClr val="accent1"/>
            </a:solidFill>
          </a:ln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18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3936000" y="5580000"/>
            <a:ext cx="432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0" dirty="0" smtClean="0"/>
              <a:t>Data from the file “</a:t>
            </a:r>
            <a:r>
              <a:rPr lang="en-US" sz="1200" b="0" dirty="0" err="1" smtClean="0"/>
              <a:t>sbp</a:t>
            </a:r>
            <a:r>
              <a:rPr lang="en-US" sz="1200" b="0" dirty="0" smtClean="0"/>
              <a:t>” used in Chapter 3 of Laake et al. (2007)</a:t>
            </a:r>
          </a:p>
        </p:txBody>
      </p:sp>
    </p:spTree>
    <p:extLst>
      <p:ext uri="{BB962C8B-B14F-4D97-AF65-F5344CB8AC3E}">
        <p14:creationId xmlns:p14="http://schemas.microsoft.com/office/powerpoint/2010/main" val="4671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Systolic blood pressure,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4413"/>
            <a:ext cx="5181600" cy="2203199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54413"/>
            <a:ext cx="5181600" cy="2203199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19</a:t>
            </a:fld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3936000" y="5580000"/>
            <a:ext cx="432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0" dirty="0" smtClean="0"/>
              <a:t>Data from the file “</a:t>
            </a:r>
            <a:r>
              <a:rPr lang="en-US" sz="1200" b="0" dirty="0" err="1" smtClean="0"/>
              <a:t>sbp</a:t>
            </a:r>
            <a:r>
              <a:rPr lang="en-US" sz="1200" b="0" dirty="0" smtClean="0"/>
              <a:t>” used in Chapter 3 of Laake et al. (2007)</a:t>
            </a:r>
          </a:p>
        </p:txBody>
      </p:sp>
    </p:spTree>
    <p:extLst>
      <p:ext uri="{BB962C8B-B14F-4D97-AF65-F5344CB8AC3E}">
        <p14:creationId xmlns:p14="http://schemas.microsoft.com/office/powerpoint/2010/main" val="24163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and prediction curves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 of curves associated with the regression line</a:t>
            </a:r>
          </a:p>
          <a:p>
            <a:pPr lvl="1"/>
            <a:r>
              <a:rPr lang="en-US" dirty="0" smtClean="0"/>
              <a:t>Confidence curves</a:t>
            </a:r>
          </a:p>
          <a:p>
            <a:pPr lvl="1"/>
            <a:r>
              <a:rPr lang="en-US" dirty="0" smtClean="0"/>
              <a:t>Prediction curves</a:t>
            </a:r>
          </a:p>
          <a:p>
            <a:r>
              <a:rPr lang="en-US" dirty="0"/>
              <a:t>Confidence </a:t>
            </a:r>
            <a:r>
              <a:rPr lang="en-US" dirty="0" smtClean="0"/>
              <a:t>curves </a:t>
            </a:r>
            <a:r>
              <a:rPr lang="en-US" dirty="0"/>
              <a:t>expressing </a:t>
            </a:r>
            <a:r>
              <a:rPr lang="en-US" dirty="0" smtClean="0"/>
              <a:t>uncertainty </a:t>
            </a:r>
            <a:r>
              <a:rPr lang="en-US" dirty="0"/>
              <a:t>of </a:t>
            </a:r>
            <a:r>
              <a:rPr lang="en-US" dirty="0" smtClean="0"/>
              <a:t>the placement of the line</a:t>
            </a:r>
            <a:endParaRPr lang="en-US" dirty="0"/>
          </a:p>
          <a:p>
            <a:pPr lvl="1"/>
            <a:r>
              <a:rPr lang="en-US" dirty="0" smtClean="0"/>
              <a:t>Movement of the line by change of intercept and slope</a:t>
            </a:r>
          </a:p>
          <a:p>
            <a:r>
              <a:rPr lang="en-US" dirty="0"/>
              <a:t>Prediction curves expressing </a:t>
            </a:r>
            <a:r>
              <a:rPr lang="en-US" dirty="0" smtClean="0"/>
              <a:t>limits for variation along the line</a:t>
            </a:r>
            <a:endParaRPr lang="en-US" dirty="0"/>
          </a:p>
          <a:p>
            <a:pPr lvl="1"/>
            <a:r>
              <a:rPr lang="en-US" dirty="0" smtClean="0"/>
              <a:t>Measure of individual deviations </a:t>
            </a:r>
            <a:r>
              <a:rPr lang="en-US" dirty="0"/>
              <a:t>from the </a:t>
            </a:r>
            <a:r>
              <a:rPr lang="en-US" dirty="0" smtClean="0"/>
              <a:t>line</a:t>
            </a:r>
          </a:p>
          <a:p>
            <a:r>
              <a:rPr lang="en-US" dirty="0" smtClean="0"/>
              <a:t>Analog to distinction between standard error and standard deviation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9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Systolic blood pressure,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90" y="2027010"/>
            <a:ext cx="6049220" cy="325800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20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3936000" y="5580000"/>
            <a:ext cx="432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0" dirty="0" smtClean="0"/>
              <a:t>Data from the file “</a:t>
            </a:r>
            <a:r>
              <a:rPr lang="en-US" sz="1200" b="0" dirty="0" err="1" smtClean="0"/>
              <a:t>sbp</a:t>
            </a:r>
            <a:r>
              <a:rPr lang="en-US" sz="1200" b="0" dirty="0" smtClean="0"/>
              <a:t>” used in Chapter 3 of Laake et al. (2007)</a:t>
            </a:r>
          </a:p>
        </p:txBody>
      </p:sp>
    </p:spTree>
    <p:extLst>
      <p:ext uri="{BB962C8B-B14F-4D97-AF65-F5344CB8AC3E}">
        <p14:creationId xmlns:p14="http://schemas.microsoft.com/office/powerpoint/2010/main" val="28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Systolic blood pressure,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19" y="1825625"/>
            <a:ext cx="5029762" cy="3660775"/>
          </a:xfrm>
          <a:ln>
            <a:solidFill>
              <a:schemeClr val="accent1"/>
            </a:solidFill>
          </a:ln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19" y="1825625"/>
            <a:ext cx="5029762" cy="3660775"/>
          </a:xfrm>
          <a:ln>
            <a:solidFill>
              <a:schemeClr val="accent1"/>
            </a:solidFill>
          </a:ln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21</a:t>
            </a:fld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3936000" y="5580000"/>
            <a:ext cx="432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0" dirty="0" smtClean="0"/>
              <a:t>Data from the file “</a:t>
            </a:r>
            <a:r>
              <a:rPr lang="en-US" sz="1200" b="0" dirty="0" err="1" smtClean="0"/>
              <a:t>sbp</a:t>
            </a:r>
            <a:r>
              <a:rPr lang="en-US" sz="1200" b="0" dirty="0" smtClean="0"/>
              <a:t>” used in Chapter 3 of Laake et al. (2007)</a:t>
            </a:r>
          </a:p>
        </p:txBody>
      </p:sp>
    </p:spTree>
    <p:extLst>
      <p:ext uri="{BB962C8B-B14F-4D97-AF65-F5344CB8AC3E}">
        <p14:creationId xmlns:p14="http://schemas.microsoft.com/office/powerpoint/2010/main" val="39752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Aalen OO, </a:t>
            </a:r>
            <a:r>
              <a:rPr lang="en-US" dirty="0" err="1" smtClean="0"/>
              <a:t>Frigessi</a:t>
            </a:r>
            <a:r>
              <a:rPr lang="en-US" dirty="0" smtClean="0"/>
              <a:t>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Skovlund E, Veierød MB.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</a:t>
            </a:r>
            <a:r>
              <a:rPr lang="en-US" dirty="0" err="1" smtClean="0"/>
              <a:t>Gyldendal</a:t>
            </a:r>
            <a:r>
              <a:rPr lang="en-US" dirty="0" smtClean="0"/>
              <a:t> </a:t>
            </a:r>
            <a:r>
              <a:rPr lang="en-US" dirty="0" err="1" smtClean="0"/>
              <a:t>akademisk</a:t>
            </a:r>
            <a:r>
              <a:rPr lang="en-US" dirty="0" smtClean="0"/>
              <a:t>; </a:t>
            </a:r>
            <a:r>
              <a:rPr lang="en-US" dirty="0"/>
              <a:t>2006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Hemken</a:t>
            </a:r>
            <a:r>
              <a:rPr lang="en-US" dirty="0" smtClean="0"/>
              <a:t> D. Getting Centered and Standardized Coefficients Right</a:t>
            </a:r>
            <a:r>
              <a:rPr lang="en-US" dirty="0"/>
              <a:t>. University of </a:t>
            </a:r>
            <a:r>
              <a:rPr lang="en-US" dirty="0" smtClean="0"/>
              <a:t>Wisconsin – Madison. </a:t>
            </a:r>
            <a:r>
              <a:rPr lang="en-US" dirty="0" smtClean="0">
                <a:hlinkClick r:id="rId2"/>
              </a:rPr>
              <a:t>https://www.ssc.wisc.edu/~hemken/Stataworkshops/stdBeta/docs/Getting%20Standardized%20Coefficients%20Right.pdf</a:t>
            </a:r>
            <a:r>
              <a:rPr lang="en-US" dirty="0" smtClean="0"/>
              <a:t>. Accessed November 17, 2020.</a:t>
            </a:r>
          </a:p>
          <a:p>
            <a:r>
              <a:rPr lang="en-US" dirty="0"/>
              <a:t>Laake P, </a:t>
            </a:r>
            <a:r>
              <a:rPr lang="en-US" dirty="0" err="1"/>
              <a:t>Hjartåker</a:t>
            </a:r>
            <a:r>
              <a:rPr lang="en-US" dirty="0"/>
              <a:t> A, </a:t>
            </a:r>
            <a:r>
              <a:rPr lang="en-US" dirty="0" err="1"/>
              <a:t>Thelle</a:t>
            </a:r>
            <a:r>
              <a:rPr lang="en-US" dirty="0"/>
              <a:t> DS, Veierød MB. </a:t>
            </a:r>
            <a:r>
              <a:rPr lang="en-US" i="1" dirty="0" err="1"/>
              <a:t>Epidemiologiske</a:t>
            </a:r>
            <a:r>
              <a:rPr lang="en-US" i="1" dirty="0"/>
              <a:t>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kliniske</a:t>
            </a:r>
            <a:r>
              <a:rPr lang="en-US" i="1" dirty="0"/>
              <a:t> </a:t>
            </a:r>
            <a:r>
              <a:rPr lang="en-US" i="1" dirty="0" err="1"/>
              <a:t>forskningsmetoder</a:t>
            </a:r>
            <a:r>
              <a:rPr lang="en-US" dirty="0"/>
              <a:t>. Oslo: </a:t>
            </a:r>
            <a:r>
              <a:rPr lang="en-US" dirty="0" err="1"/>
              <a:t>Gyldendal</a:t>
            </a:r>
            <a:r>
              <a:rPr lang="en-US" dirty="0"/>
              <a:t> </a:t>
            </a:r>
            <a:r>
              <a:rPr lang="en-US" dirty="0" err="1"/>
              <a:t>akademisk</a:t>
            </a:r>
            <a:r>
              <a:rPr lang="en-US" dirty="0"/>
              <a:t>; 2007. </a:t>
            </a:r>
            <a:r>
              <a:rPr lang="en-US" dirty="0">
                <a:hlinkClick r:id="rId3"/>
              </a:rPr>
              <a:t>https://www.med.uio.no/imb/forskning/publikasjoner/boker/2007/epidemiolgiske-kliniske-forskningsmetoder.html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22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smtClean="0"/>
              <a:t>: Height </a:t>
            </a:r>
            <a:r>
              <a:rPr lang="en-US" dirty="0" smtClean="0"/>
              <a:t>and shoe size</a:t>
            </a:r>
            <a:endParaRPr lang="en-US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823013"/>
              </p:ext>
            </p:extLst>
          </p:nvPr>
        </p:nvGraphicFramePr>
        <p:xfrm>
          <a:off x="838200" y="1825625"/>
          <a:ext cx="10515596" cy="3337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Sex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Height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158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158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175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159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187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Shoe size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42.5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36.5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44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43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Sex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Height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177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179.5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185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178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185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176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163.5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178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Shoe size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41.5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40.5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44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45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Sex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Female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Height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174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173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190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189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180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182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155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172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Shoe size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42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45.5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45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45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36.5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39.5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09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Height and shoe size,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19" y="1825625"/>
            <a:ext cx="5029762" cy="3660775"/>
          </a:xfrm>
          <a:ln>
            <a:solidFill>
              <a:schemeClr val="accent1"/>
            </a:solidFill>
          </a:ln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19" y="1825625"/>
            <a:ext cx="5029762" cy="3660775"/>
          </a:xfrm>
          <a:ln>
            <a:solidFill>
              <a:schemeClr val="accent1"/>
            </a:solidFill>
          </a:ln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Two or more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 smtClean="0"/>
                  <a:t> variables affecting one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dependent</a:t>
                </a:r>
                <a:r>
                  <a:rPr lang="en-US" dirty="0" smtClean="0"/>
                  <a:t> variable</a:t>
                </a:r>
              </a:p>
              <a:p>
                <a:r>
                  <a:rPr lang="en-US" dirty="0" smtClean="0"/>
                  <a:t>General equation: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𝑦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: number of independent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: intercept (i.e., mean value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when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’s are equal to zero)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 effect (or influence)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𝑌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Statistical analysis aiming to estimate the coefficients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’s)</a:t>
                </a:r>
              </a:p>
              <a:p>
                <a:r>
                  <a:rPr lang="en-US" dirty="0" smtClean="0"/>
                  <a:t>Making it possible to account for confounding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780000" y="2304000"/>
            <a:ext cx="2088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5076000" y="2304000"/>
            <a:ext cx="432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6192000" y="2304000"/>
            <a:ext cx="432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8046000" y="2304000"/>
            <a:ext cx="432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linear regression,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Providing a more complete picture than simple linear regression</a:t>
                </a:r>
              </a:p>
              <a:p>
                <a:pPr lvl="1"/>
                <a:r>
                  <a:rPr lang="en-US" dirty="0"/>
                  <a:t>A dependent variable rarely explained by only one independent variable</a:t>
                </a:r>
              </a:p>
              <a:p>
                <a:r>
                  <a:rPr lang="en-US" dirty="0" smtClean="0"/>
                  <a:t>Equation providing coordinates of dots in a multi-dimensional 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: measurements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  <m:r>
                          <a:rPr lang="nb-NO" i="1">
                            <a:latin typeface="Cambria Math"/>
                          </a:rPr>
                          <m:t>,</m:t>
                        </m:r>
                        <m:r>
                          <a:rPr lang="nb-NO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in a two-dimensional space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straight line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: measurements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 </m:t>
                        </m:r>
                        <m:r>
                          <a:rPr lang="nb-NO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in a three-dimensional space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surface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/>
                  <a:t>: measurements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</m:t>
                        </m:r>
                        <m:r>
                          <a:rPr lang="nb-NO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in a four-dimensional space</a:t>
                </a:r>
              </a:p>
              <a:p>
                <a:pPr lvl="1"/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Using statistical software to perform the statistical analysis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3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Coefficients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Describing the influence of the independent variables</a:t>
                </a:r>
              </a:p>
              <a:p>
                <a:r>
                  <a:rPr lang="en-US" dirty="0" smtClean="0"/>
                  <a:t>Effects given by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unstandardized</a:t>
                </a:r>
                <a:r>
                  <a:rPr lang="en-US" dirty="0" smtClean="0"/>
                  <a:t> coefficients</a:t>
                </a:r>
              </a:p>
              <a:p>
                <a:pPr lvl="1"/>
                <a:r>
                  <a:rPr lang="en-US" dirty="0" smtClean="0"/>
                  <a:t>Change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units</a:t>
                </a:r>
                <a:r>
                  <a:rPr lang="en-US" dirty="0" smtClean="0"/>
                  <a:t> in the expected value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per one-unit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Slope of the straight line in the case of simple linear regression</a:t>
                </a:r>
              </a:p>
              <a:p>
                <a:r>
                  <a:rPr lang="en-US" dirty="0" smtClean="0"/>
                  <a:t>Importance given by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standardized</a:t>
                </a:r>
                <a:r>
                  <a:rPr lang="en-US" dirty="0" smtClean="0"/>
                  <a:t> coefficients: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nb-NO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nb-NO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nb-NO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kind of correlations</a:t>
                </a:r>
              </a:p>
              <a:p>
                <a:pPr lvl="1"/>
                <a:r>
                  <a:rPr lang="en-US" dirty="0" smtClean="0"/>
                  <a:t>Pearson’s correlation coefficient in the case of simple linear regression</a:t>
                </a:r>
              </a:p>
              <a:p>
                <a:pPr lvl="1"/>
                <a:r>
                  <a:rPr lang="en-US" dirty="0" smtClean="0"/>
                  <a:t>Highest absolute value corresponding to the most important variable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3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5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Height and shoe size,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90" y="2369958"/>
            <a:ext cx="6049220" cy="2572109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4132800" y="3996000"/>
            <a:ext cx="936000" cy="86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7200000" y="3996000"/>
            <a:ext cx="1908000" cy="86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552000" y="3996000"/>
            <a:ext cx="648000" cy="86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4276800" y="4410000"/>
            <a:ext cx="79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7380000" y="4410000"/>
            <a:ext cx="1728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6696000" y="4410000"/>
            <a:ext cx="504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Sylinder 17"/>
              <p:cNvSpPr txBox="1"/>
              <p:nvPr/>
            </p:nvSpPr>
            <p:spPr>
              <a:xfrm>
                <a:off x="4492800" y="513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1200" b="0" dirty="0" smtClean="0"/>
              </a:p>
            </p:txBody>
          </p:sp>
        </mc:Choice>
        <mc:Fallback xmlns="">
          <p:sp>
            <p:nvSpPr>
              <p:cNvPr id="18" name="TekstSylinder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00" y="5130000"/>
                <a:ext cx="360000" cy="36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Rett pil 19"/>
          <p:cNvCxnSpPr>
            <a:stCxn id="18" idx="0"/>
            <a:endCxn id="11" idx="2"/>
          </p:cNvCxnSpPr>
          <p:nvPr/>
        </p:nvCxnSpPr>
        <p:spPr>
          <a:xfrm flipV="1">
            <a:off x="4672800" y="4590000"/>
            <a:ext cx="0" cy="54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Sylinder 22"/>
              <p:cNvSpPr txBox="1"/>
              <p:nvPr/>
            </p:nvSpPr>
            <p:spPr>
              <a:xfrm>
                <a:off x="4492800" y="513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acc>
                    </m:oMath>
                  </m:oMathPara>
                </a14:m>
                <a:endParaRPr lang="en-US" sz="1200" b="0" dirty="0" smtClean="0"/>
              </a:p>
            </p:txBody>
          </p:sp>
        </mc:Choice>
        <mc:Fallback xmlns="">
          <p:sp>
            <p:nvSpPr>
              <p:cNvPr id="23" name="TekstSylinder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00" y="5130000"/>
                <a:ext cx="360000" cy="360000"/>
              </a:xfrm>
              <a:prstGeom prst="rect">
                <a:avLst/>
              </a:prstGeom>
              <a:blipFill rotWithShape="1">
                <a:blip r:embed="rId4"/>
                <a:stretch>
                  <a:fillRect r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ktangel 23"/>
          <p:cNvSpPr/>
          <p:nvPr/>
        </p:nvSpPr>
        <p:spPr>
          <a:xfrm>
            <a:off x="4276800" y="4590000"/>
            <a:ext cx="79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Rett pil 25"/>
          <p:cNvCxnSpPr>
            <a:stCxn id="23" idx="0"/>
            <a:endCxn id="24" idx="2"/>
          </p:cNvCxnSpPr>
          <p:nvPr/>
        </p:nvCxnSpPr>
        <p:spPr>
          <a:xfrm flipV="1">
            <a:off x="4672800" y="4770000"/>
            <a:ext cx="0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/>
          <p:cNvSpPr/>
          <p:nvPr/>
        </p:nvSpPr>
        <p:spPr>
          <a:xfrm>
            <a:off x="7380000" y="4590000"/>
            <a:ext cx="1728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ktangel 30"/>
          <p:cNvSpPr/>
          <p:nvPr/>
        </p:nvSpPr>
        <p:spPr>
          <a:xfrm>
            <a:off x="6696000" y="4590000"/>
            <a:ext cx="504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ktangel 31"/>
          <p:cNvSpPr/>
          <p:nvPr/>
        </p:nvSpPr>
        <p:spPr>
          <a:xfrm>
            <a:off x="5904000" y="3207600"/>
            <a:ext cx="900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ktangel 32"/>
          <p:cNvSpPr/>
          <p:nvPr/>
        </p:nvSpPr>
        <p:spPr>
          <a:xfrm>
            <a:off x="8532000" y="3549600"/>
            <a:ext cx="57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ktangel 33"/>
          <p:cNvSpPr/>
          <p:nvPr/>
        </p:nvSpPr>
        <p:spPr>
          <a:xfrm>
            <a:off x="8532000" y="3207600"/>
            <a:ext cx="57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Sylinder 34"/>
              <p:cNvSpPr txBox="1"/>
              <p:nvPr/>
            </p:nvSpPr>
            <p:spPr>
              <a:xfrm>
                <a:off x="9450000" y="3960000"/>
                <a:ext cx="1980000" cy="10800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dirty="0" smtClean="0"/>
                  <a:t>97.5</a:t>
                </a:r>
                <a:r>
                  <a:rPr lang="en-US" sz="1200" baseline="30000" dirty="0" smtClean="0"/>
                  <a:t>th</a:t>
                </a:r>
                <a:r>
                  <a:rPr lang="en-US" sz="1200" dirty="0" smtClean="0"/>
                  <a:t> percentile</a:t>
                </a:r>
                <a:r>
                  <a:rPr lang="en-US" sz="1200" b="0" dirty="0" smtClean="0"/>
                  <a:t> of the Student’s t distribution with 34 degrees of freedom</a:t>
                </a:r>
                <a:r>
                  <a:rPr lang="en-US" sz="1200" dirty="0" smtClean="0"/>
                  <a:t>:</a:t>
                </a: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/>
                        </a:rPr>
                        <m:t>𝑐</m:t>
                      </m:r>
                      <m:r>
                        <a:rPr lang="nb-NO" sz="1200" b="0" i="1" smtClean="0">
                          <a:latin typeface="Cambria Math"/>
                        </a:rPr>
                        <m:t>=2.032245</m:t>
                      </m:r>
                    </m:oMath>
                  </m:oMathPara>
                </a14:m>
                <a:endParaRPr lang="en-US" sz="1200" b="0" dirty="0" smtClean="0"/>
              </a:p>
            </p:txBody>
          </p:sp>
        </mc:Choice>
        <mc:Fallback xmlns="">
          <p:sp>
            <p:nvSpPr>
              <p:cNvPr id="35" name="TekstSylinder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000" y="3960000"/>
                <a:ext cx="1980000" cy="108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Rett pil 35"/>
          <p:cNvCxnSpPr>
            <a:stCxn id="35" idx="1"/>
            <a:endCxn id="12" idx="3"/>
          </p:cNvCxnSpPr>
          <p:nvPr/>
        </p:nvCxnSpPr>
        <p:spPr>
          <a:xfrm flipH="1">
            <a:off x="9108000" y="4500000"/>
            <a:ext cx="34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3204000" y="2358000"/>
            <a:ext cx="61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ktangel 26"/>
          <p:cNvSpPr/>
          <p:nvPr/>
        </p:nvSpPr>
        <p:spPr>
          <a:xfrm>
            <a:off x="3816000" y="2358000"/>
            <a:ext cx="540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ktangel 27"/>
          <p:cNvSpPr/>
          <p:nvPr/>
        </p:nvSpPr>
        <p:spPr>
          <a:xfrm>
            <a:off x="4356000" y="2358000"/>
            <a:ext cx="75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/>
      <p:bldP spid="23" grpId="0"/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25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Height and shoe size,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90" y="2369958"/>
            <a:ext cx="6049220" cy="2572109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4132800" y="3996000"/>
            <a:ext cx="936000" cy="86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8172000" y="3996000"/>
            <a:ext cx="936000" cy="86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4276800" y="4410000"/>
            <a:ext cx="79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8316000" y="4410000"/>
            <a:ext cx="79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/>
              <p:cNvSpPr txBox="1"/>
              <p:nvPr/>
            </p:nvSpPr>
            <p:spPr>
              <a:xfrm>
                <a:off x="9539999" y="4230000"/>
                <a:ext cx="1080000" cy="54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nb-NO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nb-NO" sz="12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nb-NO" sz="1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1200" b="0" dirty="0" smtClean="0"/>
              </a:p>
            </p:txBody>
          </p:sp>
        </mc:Choice>
        <mc:Fallback xmlns="">
          <p:sp>
            <p:nvSpPr>
              <p:cNvPr id="12" name="TekstSylinde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999" y="4230000"/>
                <a:ext cx="1080000" cy="54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Rett pil 12"/>
          <p:cNvCxnSpPr>
            <a:stCxn id="12" idx="1"/>
            <a:endCxn id="11" idx="3"/>
          </p:cNvCxnSpPr>
          <p:nvPr/>
        </p:nvCxnSpPr>
        <p:spPr>
          <a:xfrm flipH="1">
            <a:off x="9108000" y="4500000"/>
            <a:ext cx="43199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5940000" y="2358000"/>
            <a:ext cx="39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 animBg="1"/>
    </p:bld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b="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18237</TotalTime>
  <Words>1091</Words>
  <Application>Microsoft Office PowerPoint</Application>
  <PresentationFormat>Egendefinert</PresentationFormat>
  <Paragraphs>270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OUS - Overordnet – ENG</vt:lpstr>
      <vt:lpstr>Linear Regression – Part 2</vt:lpstr>
      <vt:lpstr>Confidence and prediction curves</vt:lpstr>
      <vt:lpstr>Example: Height and shoe size</vt:lpstr>
      <vt:lpstr>Example: Height and shoe size, cont.</vt:lpstr>
      <vt:lpstr>Multiple linear regression</vt:lpstr>
      <vt:lpstr>Multiple linear regression, cont.</vt:lpstr>
      <vt:lpstr>Coefficients</vt:lpstr>
      <vt:lpstr>Example: Height and shoe size, cont.</vt:lpstr>
      <vt:lpstr>Example: Height and shoe size, cont.</vt:lpstr>
      <vt:lpstr>Example: Height and shoe size, cont.</vt:lpstr>
      <vt:lpstr>Example: Height and shoe size, cont.</vt:lpstr>
      <vt:lpstr>Example: Height and shoe size, cont.</vt:lpstr>
      <vt:lpstr>Residual analysis</vt:lpstr>
      <vt:lpstr>Residual analysis, cont.</vt:lpstr>
      <vt:lpstr>Example: Height and shoe size, cont.</vt:lpstr>
      <vt:lpstr>Example: Height and shoe size, cont.</vt:lpstr>
      <vt:lpstr>Assumptions</vt:lpstr>
      <vt:lpstr>Example: Systolic blood pressure</vt:lpstr>
      <vt:lpstr>Example: Systolic blood pressure, cont.</vt:lpstr>
      <vt:lpstr>Example: Systolic blood pressure, cont.</vt:lpstr>
      <vt:lpstr>Example: Systolic blood pressure, cont.</vt:lpstr>
      <vt:lpstr>References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3321</cp:revision>
  <cp:lastPrinted>2019-09-03T08:42:04Z</cp:lastPrinted>
  <dcterms:created xsi:type="dcterms:W3CDTF">2019-06-26T08:58:56Z</dcterms:created>
  <dcterms:modified xsi:type="dcterms:W3CDTF">2020-11-19T08:15:46Z</dcterms:modified>
</cp:coreProperties>
</file>